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ora" pitchFamily="2" charset="0"/>
      <p:regular r:id="rId19"/>
      <p:bold r:id="rId20"/>
      <p:italic r:id="rId21"/>
      <p:boldItalic r:id="rId22"/>
    </p:embeddedFont>
    <p:embeddedFont>
      <p:font typeface="Quattrocento Sans" panose="020B050205000002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444246-A261-4A19-B723-D1C284EF385A}" v="29" dt="2022-11-24T11:00:44.6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cnunort@alum.us.es" userId="59e01ef2-46c0-492b-b59e-fd4c0becdde8" providerId="ADAL" clId="{AA444246-A261-4A19-B723-D1C284EF385A}"/>
    <pc:docChg chg="custSel modSld">
      <pc:chgData name="encnunort@alum.us.es" userId="59e01ef2-46c0-492b-b59e-fd4c0becdde8" providerId="ADAL" clId="{AA444246-A261-4A19-B723-D1C284EF385A}" dt="2022-11-24T11:00:44.681" v="19"/>
      <pc:docMkLst>
        <pc:docMk/>
      </pc:docMkLst>
      <pc:sldChg chg="modTransition">
        <pc:chgData name="encnunort@alum.us.es" userId="59e01ef2-46c0-492b-b59e-fd4c0becdde8" providerId="ADAL" clId="{AA444246-A261-4A19-B723-D1C284EF385A}" dt="2022-11-24T10:40:57.879" v="16"/>
        <pc:sldMkLst>
          <pc:docMk/>
          <pc:sldMk cId="0" sldId="256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57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58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59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0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1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2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3"/>
        </pc:sldMkLst>
      </pc:sldChg>
      <pc:sldChg chg="addSp delSp modSp mod modTransition delAnim modAnim modNotes">
        <pc:chgData name="encnunort@alum.us.es" userId="59e01ef2-46c0-492b-b59e-fd4c0becdde8" providerId="ADAL" clId="{AA444246-A261-4A19-B723-D1C284EF385A}" dt="2022-11-24T11:00:44.681" v="19"/>
        <pc:sldMkLst>
          <pc:docMk/>
          <pc:sldMk cId="0" sldId="264"/>
        </pc:sldMkLst>
        <pc:picChg chg="add mod">
          <ac:chgData name="encnunort@alum.us.es" userId="59e01ef2-46c0-492b-b59e-fd4c0becdde8" providerId="ADAL" clId="{AA444246-A261-4A19-B723-D1C284EF385A}" dt="2022-11-24T10:34:45.998" v="12" actId="1076"/>
          <ac:picMkLst>
            <pc:docMk/>
            <pc:sldMk cId="0" sldId="264"/>
            <ac:picMk id="2" creationId="{ECE21510-D4A6-96D5-DA29-4DBA910870C1}"/>
          </ac:picMkLst>
        </pc:picChg>
        <pc:picChg chg="del">
          <ac:chgData name="encnunort@alum.us.es" userId="59e01ef2-46c0-492b-b59e-fd4c0becdde8" providerId="ADAL" clId="{AA444246-A261-4A19-B723-D1C284EF385A}" dt="2022-11-24T10:34:49.421" v="13" actId="478"/>
          <ac:picMkLst>
            <pc:docMk/>
            <pc:sldMk cId="0" sldId="264"/>
            <ac:picMk id="295" creationId="{00000000-0000-0000-0000-000000000000}"/>
          </ac:picMkLst>
        </pc:picChg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5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6"/>
        </pc:sldMkLst>
      </pc:sldChg>
      <pc:sldChg chg="modTransition">
        <pc:chgData name="encnunort@alum.us.es" userId="59e01ef2-46c0-492b-b59e-fd4c0becdde8" providerId="ADAL" clId="{AA444246-A261-4A19-B723-D1C284EF385A}" dt="2022-11-24T10:37:32.328" v="15"/>
        <pc:sldMkLst>
          <pc:docMk/>
          <pc:sldMk cId="0" sldId="26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updated a new product owner.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811c55d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9811c55d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Highlight</a:t>
            </a:r>
            <a:endParaRPr sz="1200">
              <a:solidFill>
                <a:schemeClr val="dk1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At first we worked separately, and then we realized that we work better in one screen, because we can all see the code at the same time and detect the errors.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74f68fcef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74f68fcef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9770416b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9770416b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9811c55dd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9811c55dd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 couldn’t complete this user story, because we only made the robot to look for a fruit.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9811c55dd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9811c55dd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74f68fcef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74f68fcef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laura.ponce_orozco@student.reutlingen-university.d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hyperlink" Target="mailto:encarnacion.nunez_ortega@student.reutlingen-university.de" TargetMode="External"/><Relationship Id="rId4" Type="http://schemas.openxmlformats.org/officeDocument/2006/relationships/hyperlink" Target="mailto:ferlando.mkiva@student.reutlingen-university.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727330" y="2619963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Sprint Review</a:t>
            </a:r>
            <a:endParaRPr sz="420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2"/>
          <p:cNvSpPr txBox="1"/>
          <p:nvPr/>
        </p:nvSpPr>
        <p:spPr>
          <a:xfrm>
            <a:off x="6268825" y="3947300"/>
            <a:ext cx="3094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Development team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FERLANDO MKIVA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2" name="Google Shape;8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3675" y="0"/>
            <a:ext cx="2025600" cy="17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800" y="408977"/>
            <a:ext cx="3094800" cy="95155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2"/>
          <p:cNvSpPr txBox="1"/>
          <p:nvPr/>
        </p:nvSpPr>
        <p:spPr>
          <a:xfrm>
            <a:off x="6443725" y="1488950"/>
            <a:ext cx="274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Lasting, efficient and fast bots</a:t>
            </a:r>
            <a:endParaRPr sz="1000"/>
          </a:p>
        </p:txBody>
      </p:sp>
      <p:sp>
        <p:nvSpPr>
          <p:cNvPr id="85" name="Google Shape;85;p12"/>
          <p:cNvSpPr txBox="1"/>
          <p:nvPr/>
        </p:nvSpPr>
        <p:spPr>
          <a:xfrm>
            <a:off x="3782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Product owner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ENCARNACIÓN NÚÑEZ ORTEGA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6" name="Google Shape;86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6275" y="1196875"/>
            <a:ext cx="1822042" cy="18073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2"/>
          <p:cNvSpPr txBox="1"/>
          <p:nvPr/>
        </p:nvSpPr>
        <p:spPr>
          <a:xfrm>
            <a:off x="3428980" y="3994750"/>
            <a:ext cx="274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attrocento Sans"/>
                <a:ea typeface="Quattrocento Sans"/>
                <a:cs typeface="Quattrocento Sans"/>
                <a:sym typeface="Quattrocento Sans"/>
              </a:rPr>
              <a:t>SCRUM master</a:t>
            </a:r>
            <a: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LAURA PONCE OROZCO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0">
        <p:fade/>
      </p:transition>
    </mc:Choice>
    <mc:Fallback>
      <p:transition spd="med" advClick="0" advTm="20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Retrospective</a:t>
            </a:r>
            <a:endParaRPr/>
          </a:p>
        </p:txBody>
      </p:sp>
      <p:sp>
        <p:nvSpPr>
          <p:cNvPr id="301" name="Google Shape;301;p2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02" name="Google Shape;302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03" name="Google Shape;303;p21"/>
          <p:cNvSpPr txBox="1"/>
          <p:nvPr/>
        </p:nvSpPr>
        <p:spPr>
          <a:xfrm>
            <a:off x="664650" y="2069025"/>
            <a:ext cx="37782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Highlight</a:t>
            </a:r>
            <a:endParaRPr sz="30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Quattrocento Sans"/>
                <a:ea typeface="Quattrocento Sans"/>
                <a:cs typeface="Quattrocento Sans"/>
                <a:sym typeface="Quattrocento Sans"/>
              </a:rPr>
              <a:t>One shared screen to work more efficiently.</a:t>
            </a:r>
            <a:endParaRPr sz="30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4" name="Google Shape;304;p21"/>
          <p:cNvSpPr txBox="1"/>
          <p:nvPr/>
        </p:nvSpPr>
        <p:spPr>
          <a:xfrm>
            <a:off x="5069100" y="2069025"/>
            <a:ext cx="37782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7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Lowlight</a:t>
            </a:r>
            <a:endParaRPr sz="27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700">
                <a:latin typeface="Quattrocento Sans"/>
                <a:ea typeface="Quattrocento Sans"/>
                <a:cs typeface="Quattrocento Sans"/>
                <a:sym typeface="Quattrocento Sans"/>
              </a:rPr>
              <a:t>Waste of time trying to implement different codes for the same task.</a:t>
            </a:r>
            <a:endParaRPr sz="27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5" name="Google Shape;305;p21"/>
          <p:cNvSpPr/>
          <p:nvPr/>
        </p:nvSpPr>
        <p:spPr>
          <a:xfrm>
            <a:off x="900750" y="1019050"/>
            <a:ext cx="241827" cy="230337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advClick="0" advTm="20000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"/>
          <p:cNvSpPr txBox="1">
            <a:spLocks noGrp="1"/>
          </p:cNvSpPr>
          <p:nvPr>
            <p:ph type="body" idx="1"/>
          </p:nvPr>
        </p:nvSpPr>
        <p:spPr>
          <a:xfrm>
            <a:off x="573275" y="2445025"/>
            <a:ext cx="78666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Our goal is to </a:t>
            </a:r>
            <a:r>
              <a:rPr lang="en" sz="2200" b="1"/>
              <a:t>work everyday in the project</a:t>
            </a:r>
            <a:r>
              <a:rPr lang="en" sz="2200"/>
              <a:t> in order to accomplish </a:t>
            </a:r>
            <a:r>
              <a:rPr lang="en" sz="2200" b="1"/>
              <a:t>more efficiency</a:t>
            </a:r>
            <a:r>
              <a:rPr lang="en" sz="2200"/>
              <a:t> and </a:t>
            </a:r>
            <a:r>
              <a:rPr lang="en" sz="2200" b="1"/>
              <a:t>less working hours</a:t>
            </a:r>
            <a:r>
              <a:rPr lang="en" sz="2200"/>
              <a:t> in one day.</a:t>
            </a:r>
            <a:endParaRPr sz="22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/>
              <a:t>Accomplishing this goal will result in a </a:t>
            </a:r>
            <a:r>
              <a:rPr lang="en" sz="2200" b="1"/>
              <a:t>healthier working environment</a:t>
            </a:r>
            <a:r>
              <a:rPr lang="en" sz="2200"/>
              <a:t> and errors would be avoided by being fully concentrated while working.</a:t>
            </a:r>
            <a:r>
              <a:rPr lang="en"/>
              <a:t> </a:t>
            </a:r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title" idx="4294967295"/>
          </p:nvPr>
        </p:nvSpPr>
        <p:spPr>
          <a:xfrm>
            <a:off x="3674325" y="3936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goal</a:t>
            </a:r>
            <a:endParaRPr/>
          </a:p>
        </p:txBody>
      </p:sp>
    </p:spTree>
  </p:cSld>
  <p:clrMapOvr>
    <a:masterClrMapping/>
  </p:clrMapOvr>
  <p:transition advClick="0" advTm="20000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3"/>
          <p:cNvSpPr txBox="1">
            <a:spLocks noGrp="1"/>
          </p:cNvSpPr>
          <p:nvPr>
            <p:ph type="subTitle" idx="4294967295"/>
          </p:nvPr>
        </p:nvSpPr>
        <p:spPr>
          <a:xfrm>
            <a:off x="1891200" y="1878875"/>
            <a:ext cx="6891300" cy="30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questions 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laura.ponce_orozco@student.reutlingen-university.de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ferlando.mkiva@student.reutlingen-university.de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encarnacion.nunez_ortega@student.reutlingen-university.de</a:t>
            </a:r>
            <a:endParaRPr sz="1800"/>
          </a:p>
        </p:txBody>
      </p:sp>
      <p:cxnSp>
        <p:nvCxnSpPr>
          <p:cNvPr id="318" name="Google Shape;318;p23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9" name="Google Shape;319;p23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20" name="Google Shape;320;p23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23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23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23" name="Google Shape;323;p2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  <p:transition advClick="0" advTm="20000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ctrTitle" idx="4294967295"/>
          </p:nvPr>
        </p:nvSpPr>
        <p:spPr>
          <a:xfrm>
            <a:off x="685775" y="250917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User stories in this sprint</a:t>
            </a:r>
            <a:endParaRPr sz="3000"/>
          </a:p>
        </p:txBody>
      </p:sp>
      <p:grpSp>
        <p:nvGrpSpPr>
          <p:cNvPr id="93" name="Google Shape;93;p13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94" name="Google Shape;94;p1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0" name="Google Shape;10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75" y="1410725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3"/>
          <p:cNvSpPr txBox="1"/>
          <p:nvPr/>
        </p:nvSpPr>
        <p:spPr>
          <a:xfrm>
            <a:off x="1148800" y="1989825"/>
            <a:ext cx="1504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ask me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to confirm that it understood me.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2" name="Google Shape;10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6725" y="1456775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3"/>
          <p:cNvSpPr txBox="1"/>
          <p:nvPr/>
        </p:nvSpPr>
        <p:spPr>
          <a:xfrm>
            <a:off x="3819750" y="2097525"/>
            <a:ext cx="1504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developer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be able to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detect 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2.5cm cube.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7675" y="1456775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 txBox="1"/>
          <p:nvPr/>
        </p:nvSpPr>
        <p:spPr>
          <a:xfrm>
            <a:off x="6490700" y="2066025"/>
            <a:ext cx="1618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specified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check if the fruit is correctly grabbed.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advClick="0" advTm="20000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4"/>
          <p:cNvCxnSpPr/>
          <p:nvPr/>
        </p:nvCxnSpPr>
        <p:spPr>
          <a:xfrm>
            <a:off x="952500" y="37340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4"/>
          <p:cNvSpPr/>
          <p:nvPr/>
        </p:nvSpPr>
        <p:spPr>
          <a:xfrm>
            <a:off x="7612850" y="3450075"/>
            <a:ext cx="1456500" cy="1096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113" name="Google Shape;113;p14"/>
          <p:cNvCxnSpPr/>
          <p:nvPr/>
        </p:nvCxnSpPr>
        <p:spPr>
          <a:xfrm rot="10800000" flipH="1">
            <a:off x="952475" y="874026"/>
            <a:ext cx="6225600" cy="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14"/>
          <p:cNvCxnSpPr/>
          <p:nvPr/>
        </p:nvCxnSpPr>
        <p:spPr>
          <a:xfrm>
            <a:off x="952450" y="1786420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4"/>
          <p:cNvCxnSpPr/>
          <p:nvPr/>
        </p:nvCxnSpPr>
        <p:spPr>
          <a:xfrm>
            <a:off x="952450" y="2815039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4"/>
          <p:cNvSpPr txBox="1"/>
          <p:nvPr/>
        </p:nvSpPr>
        <p:spPr>
          <a:xfrm>
            <a:off x="952500" y="7154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12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2079875" y="1786422"/>
            <a:ext cx="233700" cy="19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2588750" y="2815046"/>
            <a:ext cx="233700" cy="91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4348075" y="874198"/>
            <a:ext cx="233700" cy="286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6475025" y="869826"/>
            <a:ext cx="233700" cy="286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 txBox="1"/>
          <p:nvPr/>
        </p:nvSpPr>
        <p:spPr>
          <a:xfrm>
            <a:off x="1991500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1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2" name="Google Shape;122;p14"/>
          <p:cNvSpPr/>
          <p:nvPr/>
        </p:nvSpPr>
        <p:spPr>
          <a:xfrm>
            <a:off x="7034700" y="140525"/>
            <a:ext cx="2034600" cy="1096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025" y="14052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4"/>
          <p:cNvSpPr txBox="1"/>
          <p:nvPr/>
        </p:nvSpPr>
        <p:spPr>
          <a:xfrm>
            <a:off x="8575025" y="35052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25" name="Google Shape;12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6825" y="5312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 txBox="1"/>
          <p:nvPr/>
        </p:nvSpPr>
        <p:spPr>
          <a:xfrm>
            <a:off x="8598825" y="7412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7" name="Google Shape;127;p14"/>
          <p:cNvSpPr txBox="1"/>
          <p:nvPr/>
        </p:nvSpPr>
        <p:spPr>
          <a:xfrm>
            <a:off x="3963475" y="38315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2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8" name="Google Shape;128;p14"/>
          <p:cNvSpPr txBox="1"/>
          <p:nvPr/>
        </p:nvSpPr>
        <p:spPr>
          <a:xfrm>
            <a:off x="6090425" y="3843675"/>
            <a:ext cx="100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 3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9" name="Google Shape;129;p14"/>
          <p:cNvSpPr txBox="1">
            <a:spLocks noGrp="1"/>
          </p:cNvSpPr>
          <p:nvPr>
            <p:ph type="body" idx="1"/>
          </p:nvPr>
        </p:nvSpPr>
        <p:spPr>
          <a:xfrm>
            <a:off x="6886375" y="545825"/>
            <a:ext cx="1534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Planned effort</a:t>
            </a:r>
            <a:endParaRPr/>
          </a:p>
          <a:p>
            <a:pPr marL="0" lvl="0" indent="0" algn="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Actual effort</a:t>
            </a:r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4294967295"/>
          </p:nvPr>
        </p:nvSpPr>
        <p:spPr>
          <a:xfrm>
            <a:off x="1317000" y="2370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Velocity chart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31" name="Google Shape;131;p14"/>
          <p:cNvSpPr/>
          <p:nvPr/>
        </p:nvSpPr>
        <p:spPr>
          <a:xfrm>
            <a:off x="843475" y="237050"/>
            <a:ext cx="480600" cy="456600"/>
          </a:xfrm>
          <a:prstGeom prst="ellipse">
            <a:avLst/>
          </a:prstGeom>
          <a:solidFill>
            <a:srgbClr val="FFCD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4"/>
          <p:cNvGrpSpPr/>
          <p:nvPr/>
        </p:nvGrpSpPr>
        <p:grpSpPr>
          <a:xfrm>
            <a:off x="911914" y="320950"/>
            <a:ext cx="343722" cy="288811"/>
            <a:chOff x="5247525" y="3007275"/>
            <a:chExt cx="517575" cy="384825"/>
          </a:xfrm>
        </p:grpSpPr>
        <p:sp>
          <p:nvSpPr>
            <p:cNvPr id="133" name="Google Shape;133;p1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4"/>
          <p:cNvSpPr/>
          <p:nvPr/>
        </p:nvSpPr>
        <p:spPr>
          <a:xfrm>
            <a:off x="4348075" y="1752875"/>
            <a:ext cx="233700" cy="199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8012225" y="3585075"/>
            <a:ext cx="935700" cy="9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Expected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Done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Changes</a:t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7778525" y="3603985"/>
            <a:ext cx="233700" cy="24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7778525" y="3877717"/>
            <a:ext cx="233700" cy="240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7778525" y="4151467"/>
            <a:ext cx="233700" cy="24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advClick="0" advTm="20000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Team’s velocity</a:t>
            </a:r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3297500" y="1546742"/>
            <a:ext cx="2540100" cy="25401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15"/>
          <p:cNvGrpSpPr/>
          <p:nvPr/>
        </p:nvGrpSpPr>
        <p:grpSpPr>
          <a:xfrm>
            <a:off x="1777561" y="1696124"/>
            <a:ext cx="1834908" cy="669600"/>
            <a:chOff x="1777561" y="1315124"/>
            <a:chExt cx="1834908" cy="669600"/>
          </a:xfrm>
        </p:grpSpPr>
        <p:cxnSp>
          <p:nvCxnSpPr>
            <p:cNvPr id="148" name="Google Shape;148;p15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149" name="Google Shape;149;p15"/>
            <p:cNvSpPr txBox="1"/>
            <p:nvPr/>
          </p:nvSpPr>
          <p:spPr>
            <a:xfrm>
              <a:off x="1777561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Look for the </a:t>
              </a:r>
              <a:r>
                <a:rPr lang="en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specified fruit</a:t>
              </a:r>
              <a:r>
                <a:rPr lang="en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and check if the fruit is correctly grabbed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0" name="Google Shape;150;p15"/>
          <p:cNvGrpSpPr/>
          <p:nvPr/>
        </p:nvGrpSpPr>
        <p:grpSpPr>
          <a:xfrm>
            <a:off x="5517319" y="1696124"/>
            <a:ext cx="1940006" cy="669600"/>
            <a:chOff x="5517319" y="1315124"/>
            <a:chExt cx="1940006" cy="669600"/>
          </a:xfrm>
        </p:grpSpPr>
        <p:cxnSp>
          <p:nvCxnSpPr>
            <p:cNvPr id="151" name="Google Shape;151;p15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152" name="Google Shape;152;p15"/>
            <p:cNvSpPr txBox="1"/>
            <p:nvPr/>
          </p:nvSpPr>
          <p:spPr>
            <a:xfrm>
              <a:off x="5962125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Ask for the </a:t>
              </a:r>
              <a:r>
                <a:rPr lang="en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correct fruit</a:t>
              </a:r>
              <a:r>
                <a:rPr lang="en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and  confirm that it understood it.</a:t>
              </a:r>
              <a:endParaRPr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3" name="Google Shape;153;p15"/>
          <p:cNvGrpSpPr/>
          <p:nvPr/>
        </p:nvGrpSpPr>
        <p:grpSpPr>
          <a:xfrm>
            <a:off x="3951550" y="3916140"/>
            <a:ext cx="2059800" cy="1327535"/>
            <a:chOff x="3951550" y="3535140"/>
            <a:chExt cx="2059800" cy="1327535"/>
          </a:xfrm>
        </p:grpSpPr>
        <p:cxnSp>
          <p:nvCxnSpPr>
            <p:cNvPr id="154" name="Google Shape;154;p15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155" name="Google Shape;155;p15"/>
            <p:cNvSpPr txBox="1"/>
            <p:nvPr/>
          </p:nvSpPr>
          <p:spPr>
            <a:xfrm>
              <a:off x="3951550" y="3897275"/>
              <a:ext cx="2059800" cy="96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3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Detect a 2.5cm cube.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56" name="Google Shape;156;p15"/>
          <p:cNvSpPr txBox="1"/>
          <p:nvPr/>
        </p:nvSpPr>
        <p:spPr>
          <a:xfrm>
            <a:off x="3845784" y="2437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Sprint </a:t>
            </a:r>
            <a:endParaRPr sz="19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Review</a:t>
            </a:r>
            <a:endParaRPr sz="19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7" name="Google Shape;157;p15"/>
          <p:cNvSpPr/>
          <p:nvPr/>
        </p:nvSpPr>
        <p:spPr>
          <a:xfrm rot="1800047">
            <a:off x="3219843" y="14674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 rot="-1800047" flipH="1">
            <a:off x="3221956" y="14674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 rot="-8100000">
            <a:off x="4382715" y="1408393"/>
            <a:ext cx="363170" cy="36317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 rot="-9000757" flipH="1">
            <a:off x="3220953" y="14658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 rot="-1027861">
            <a:off x="5485874" y="3230832"/>
            <a:ext cx="312672" cy="31267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 rot="6359841">
            <a:off x="3315801" y="3228762"/>
            <a:ext cx="363580" cy="3635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1250" y="154675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5"/>
          <p:cNvSpPr txBox="1"/>
          <p:nvPr/>
        </p:nvSpPr>
        <p:spPr>
          <a:xfrm>
            <a:off x="6163250" y="17567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5" name="Google Shape;1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650" y="42782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5"/>
          <p:cNvSpPr txBox="1"/>
          <p:nvPr/>
        </p:nvSpPr>
        <p:spPr>
          <a:xfrm>
            <a:off x="4448200" y="44882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7" name="Google Shape;1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5150" y="1546750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5"/>
          <p:cNvSpPr txBox="1"/>
          <p:nvPr/>
        </p:nvSpPr>
        <p:spPr>
          <a:xfrm>
            <a:off x="2727150" y="175675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9" name="Google Shape;1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25" y="763775"/>
            <a:ext cx="548698" cy="54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5"/>
          <p:cNvSpPr txBox="1"/>
          <p:nvPr/>
        </p:nvSpPr>
        <p:spPr>
          <a:xfrm>
            <a:off x="880725" y="973775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advClick="0" advTm="20000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16"/>
          <p:cNvCxnSpPr/>
          <p:nvPr/>
        </p:nvCxnSpPr>
        <p:spPr>
          <a:xfrm>
            <a:off x="7225725" y="3503025"/>
            <a:ext cx="960900" cy="9357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6"/>
          <p:cNvCxnSpPr/>
          <p:nvPr/>
        </p:nvCxnSpPr>
        <p:spPr>
          <a:xfrm>
            <a:off x="837198" y="1864267"/>
            <a:ext cx="3451800" cy="2568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1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Burn-down charts</a:t>
            </a:r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828675" y="943450"/>
            <a:ext cx="395306" cy="39358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0" name="Google Shape;180;p16"/>
          <p:cNvCxnSpPr/>
          <p:nvPr/>
        </p:nvCxnSpPr>
        <p:spPr>
          <a:xfrm flipH="1">
            <a:off x="825457" y="1590350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16"/>
          <p:cNvCxnSpPr/>
          <p:nvPr/>
        </p:nvCxnSpPr>
        <p:spPr>
          <a:xfrm rot="10800000">
            <a:off x="836185" y="4435344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16"/>
          <p:cNvCxnSpPr/>
          <p:nvPr/>
        </p:nvCxnSpPr>
        <p:spPr>
          <a:xfrm rot="10800000" flipH="1">
            <a:off x="836257" y="1864148"/>
            <a:ext cx="489900" cy="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16"/>
          <p:cNvCxnSpPr/>
          <p:nvPr/>
        </p:nvCxnSpPr>
        <p:spPr>
          <a:xfrm>
            <a:off x="132605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16"/>
          <p:cNvCxnSpPr/>
          <p:nvPr/>
        </p:nvCxnSpPr>
        <p:spPr>
          <a:xfrm>
            <a:off x="184741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16"/>
          <p:cNvCxnSpPr/>
          <p:nvPr/>
        </p:nvCxnSpPr>
        <p:spPr>
          <a:xfrm>
            <a:off x="2352481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16"/>
          <p:cNvCxnSpPr/>
          <p:nvPr/>
        </p:nvCxnSpPr>
        <p:spPr>
          <a:xfrm>
            <a:off x="284125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16"/>
          <p:cNvCxnSpPr/>
          <p:nvPr/>
        </p:nvCxnSpPr>
        <p:spPr>
          <a:xfrm>
            <a:off x="3338175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16"/>
          <p:cNvCxnSpPr/>
          <p:nvPr/>
        </p:nvCxnSpPr>
        <p:spPr>
          <a:xfrm>
            <a:off x="3802509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16"/>
          <p:cNvCxnSpPr/>
          <p:nvPr/>
        </p:nvCxnSpPr>
        <p:spPr>
          <a:xfrm>
            <a:off x="4283137" y="1682691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6"/>
          <p:cNvCxnSpPr/>
          <p:nvPr/>
        </p:nvCxnSpPr>
        <p:spPr>
          <a:xfrm>
            <a:off x="1325364" y="1866672"/>
            <a:ext cx="517200" cy="675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16"/>
          <p:cNvCxnSpPr/>
          <p:nvPr/>
        </p:nvCxnSpPr>
        <p:spPr>
          <a:xfrm rot="10800000" flipH="1">
            <a:off x="1855003" y="2542246"/>
            <a:ext cx="489900" cy="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Google Shape;192;p16"/>
          <p:cNvCxnSpPr/>
          <p:nvPr/>
        </p:nvCxnSpPr>
        <p:spPr>
          <a:xfrm>
            <a:off x="2347837" y="2542565"/>
            <a:ext cx="494400" cy="294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16"/>
          <p:cNvCxnSpPr/>
          <p:nvPr/>
        </p:nvCxnSpPr>
        <p:spPr>
          <a:xfrm rot="10800000" flipH="1">
            <a:off x="2841255" y="2837175"/>
            <a:ext cx="489900" cy="3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16"/>
          <p:cNvCxnSpPr/>
          <p:nvPr/>
        </p:nvCxnSpPr>
        <p:spPr>
          <a:xfrm>
            <a:off x="3338183" y="2837475"/>
            <a:ext cx="4860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16"/>
          <p:cNvCxnSpPr/>
          <p:nvPr/>
        </p:nvCxnSpPr>
        <p:spPr>
          <a:xfrm>
            <a:off x="3802525" y="2837645"/>
            <a:ext cx="486600" cy="2565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16"/>
          <p:cNvSpPr txBox="1"/>
          <p:nvPr/>
        </p:nvSpPr>
        <p:spPr>
          <a:xfrm>
            <a:off x="492389" y="1635109"/>
            <a:ext cx="2454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7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6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5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3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7" name="Google Shape;197;p16"/>
          <p:cNvSpPr txBox="1"/>
          <p:nvPr/>
        </p:nvSpPr>
        <p:spPr>
          <a:xfrm>
            <a:off x="1062319" y="4442416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1         2         3         4        5        6         7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8" name="Google Shape;198;p16"/>
          <p:cNvSpPr txBox="1"/>
          <p:nvPr/>
        </p:nvSpPr>
        <p:spPr>
          <a:xfrm>
            <a:off x="2202605" y="4743666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DAYS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9" name="Google Shape;199;p16"/>
          <p:cNvSpPr txBox="1"/>
          <p:nvPr/>
        </p:nvSpPr>
        <p:spPr>
          <a:xfrm rot="-5400000">
            <a:off x="-463100" y="2489799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00" name="Google Shape;200;p16"/>
          <p:cNvCxnSpPr/>
          <p:nvPr/>
        </p:nvCxnSpPr>
        <p:spPr>
          <a:xfrm>
            <a:off x="5215125" y="2163425"/>
            <a:ext cx="1022100" cy="687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16"/>
          <p:cNvCxnSpPr/>
          <p:nvPr/>
        </p:nvCxnSpPr>
        <p:spPr>
          <a:xfrm flipH="1">
            <a:off x="5206307" y="1590338"/>
            <a:ext cx="10800" cy="284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16"/>
          <p:cNvCxnSpPr/>
          <p:nvPr/>
        </p:nvCxnSpPr>
        <p:spPr>
          <a:xfrm rot="10800000">
            <a:off x="5217035" y="4435331"/>
            <a:ext cx="3570300" cy="4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16"/>
          <p:cNvCxnSpPr/>
          <p:nvPr/>
        </p:nvCxnSpPr>
        <p:spPr>
          <a:xfrm>
            <a:off x="5228082" y="2163736"/>
            <a:ext cx="1004400" cy="381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16"/>
          <p:cNvCxnSpPr/>
          <p:nvPr/>
        </p:nvCxnSpPr>
        <p:spPr>
          <a:xfrm>
            <a:off x="622826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16"/>
          <p:cNvCxnSpPr/>
          <p:nvPr/>
        </p:nvCxnSpPr>
        <p:spPr>
          <a:xfrm>
            <a:off x="7222105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16"/>
          <p:cNvCxnSpPr/>
          <p:nvPr/>
        </p:nvCxnSpPr>
        <p:spPr>
          <a:xfrm>
            <a:off x="8183359" y="1682678"/>
            <a:ext cx="0" cy="27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07" name="Google Shape;207;p16"/>
          <p:cNvSpPr txBox="1"/>
          <p:nvPr/>
        </p:nvSpPr>
        <p:spPr>
          <a:xfrm>
            <a:off x="4727131" y="1973800"/>
            <a:ext cx="3954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20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16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12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8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4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0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8" name="Google Shape;208;p16"/>
          <p:cNvSpPr txBox="1"/>
          <p:nvPr/>
        </p:nvSpPr>
        <p:spPr>
          <a:xfrm>
            <a:off x="5443169" y="4442404"/>
            <a:ext cx="398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ora"/>
                <a:ea typeface="Lora"/>
                <a:cs typeface="Lora"/>
                <a:sym typeface="Lora"/>
              </a:rPr>
              <a:t>  </a:t>
            </a:r>
            <a:r>
              <a:rPr lang="en">
                <a:latin typeface="Lora"/>
                <a:ea typeface="Lora"/>
                <a:cs typeface="Lora"/>
                <a:sym typeface="Lora"/>
              </a:rPr>
              <a:t>            1                   2                   3  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9" name="Google Shape;209;p16"/>
          <p:cNvSpPr txBox="1"/>
          <p:nvPr/>
        </p:nvSpPr>
        <p:spPr>
          <a:xfrm>
            <a:off x="6583455" y="4743653"/>
            <a:ext cx="145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SPRINTS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0" name="Google Shape;210;p16"/>
          <p:cNvSpPr txBox="1"/>
          <p:nvPr/>
        </p:nvSpPr>
        <p:spPr>
          <a:xfrm rot="-5400000">
            <a:off x="3788950" y="2489787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COFFEES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11" name="Google Shape;2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6"/>
          <p:cNvSpPr txBox="1"/>
          <p:nvPr/>
        </p:nvSpPr>
        <p:spPr>
          <a:xfrm>
            <a:off x="210600" y="1635100"/>
            <a:ext cx="37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3" name="Google Shape;2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400" y="3384949"/>
            <a:ext cx="372902" cy="3729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p16"/>
          <p:cNvCxnSpPr/>
          <p:nvPr/>
        </p:nvCxnSpPr>
        <p:spPr>
          <a:xfrm>
            <a:off x="6235950" y="2851125"/>
            <a:ext cx="996900" cy="651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advClick="0" advTm="20000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Incomplete user story</a:t>
            </a:r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44991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300">
                <a:highlight>
                  <a:schemeClr val="accent1"/>
                </a:highlight>
              </a:rPr>
              <a:t>Complete work</a:t>
            </a:r>
            <a:r>
              <a:rPr lang="en" sz="2300"/>
              <a:t>:</a:t>
            </a:r>
            <a:endParaRPr sz="2300"/>
          </a:p>
          <a:p>
            <a:pPr marL="457200" lvl="0" indent="-3746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300"/>
              <a:buChar char="-"/>
            </a:pPr>
            <a:r>
              <a:rPr lang="en" sz="2300"/>
              <a:t>Robot looks for </a:t>
            </a:r>
            <a:r>
              <a:rPr lang="en" sz="2300" b="1"/>
              <a:t>any </a:t>
            </a:r>
            <a:r>
              <a:rPr lang="en" sz="2300"/>
              <a:t>fruit.</a:t>
            </a:r>
            <a:endParaRPr sz="2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300">
                <a:highlight>
                  <a:schemeClr val="accent1"/>
                </a:highlight>
              </a:rPr>
              <a:t>Incomplete work</a:t>
            </a:r>
            <a:r>
              <a:rPr lang="en" sz="2300"/>
              <a:t>:</a:t>
            </a:r>
            <a:endParaRPr sz="2300"/>
          </a:p>
          <a:p>
            <a:pPr marL="457200" lvl="0" indent="-3746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300"/>
              <a:buChar char="-"/>
            </a:pPr>
            <a:r>
              <a:rPr lang="en" sz="2300"/>
              <a:t>Robot looks for a </a:t>
            </a:r>
            <a:r>
              <a:rPr lang="en" sz="2300" b="1"/>
              <a:t>specific</a:t>
            </a:r>
            <a:r>
              <a:rPr lang="en" sz="2300"/>
              <a:t> fruit.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-"/>
            </a:pPr>
            <a:r>
              <a:rPr lang="en" sz="2300"/>
              <a:t>Robot grabs the fruit correctly.</a:t>
            </a:r>
            <a:endParaRPr sz="2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22" name="Google Shape;2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7675" y="1456775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7"/>
          <p:cNvSpPr txBox="1"/>
          <p:nvPr/>
        </p:nvSpPr>
        <p:spPr>
          <a:xfrm>
            <a:off x="6490700" y="2066025"/>
            <a:ext cx="1618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look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specified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check if the fruit is correctly grabbed.</a:t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224" name="Google Shape;224;p17"/>
          <p:cNvGrpSpPr/>
          <p:nvPr/>
        </p:nvGrpSpPr>
        <p:grpSpPr>
          <a:xfrm>
            <a:off x="906075" y="985820"/>
            <a:ext cx="220592" cy="288013"/>
            <a:chOff x="590250" y="244200"/>
            <a:chExt cx="407975" cy="532175"/>
          </a:xfrm>
        </p:grpSpPr>
        <p:sp>
          <p:nvSpPr>
            <p:cNvPr id="225" name="Google Shape;225;p17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advClick="0" advTm="20000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8"/>
          <p:cNvSpPr/>
          <p:nvPr/>
        </p:nvSpPr>
        <p:spPr>
          <a:xfrm>
            <a:off x="5109625" y="801775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244" name="Google Shape;244;p18"/>
          <p:cNvSpPr/>
          <p:nvPr/>
        </p:nvSpPr>
        <p:spPr>
          <a:xfrm>
            <a:off x="-25" y="801775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46" name="Google Shape;246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247" name="Google Shape;247;p18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8" name="Google Shape;248;p18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249" name="Google Shape;249;p1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57" name="Google Shape;2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188" y="588400"/>
            <a:ext cx="5389575" cy="453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475" y="0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8"/>
          <p:cNvSpPr txBox="1"/>
          <p:nvPr/>
        </p:nvSpPr>
        <p:spPr>
          <a:xfrm>
            <a:off x="7176500" y="579100"/>
            <a:ext cx="1504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ask me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to confirm that it understood me.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advClick="0" advTm="20000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/>
          <p:nvPr/>
        </p:nvSpPr>
        <p:spPr>
          <a:xfrm>
            <a:off x="5109650" y="8262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265" name="Google Shape;265;p19"/>
          <p:cNvSpPr/>
          <p:nvPr/>
        </p:nvSpPr>
        <p:spPr>
          <a:xfrm>
            <a:off x="0" y="826200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title"/>
          </p:nvPr>
        </p:nvSpPr>
        <p:spPr>
          <a:xfrm>
            <a:off x="772575" y="17216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Activity Diagram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67" name="Google Shape;267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268" name="Google Shape;268;p19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9" name="Google Shape;269;p19"/>
          <p:cNvGrpSpPr/>
          <p:nvPr/>
        </p:nvGrpSpPr>
        <p:grpSpPr>
          <a:xfrm>
            <a:off x="265304" y="167099"/>
            <a:ext cx="441332" cy="445721"/>
            <a:chOff x="5770007" y="5489899"/>
            <a:chExt cx="712976" cy="720067"/>
          </a:xfrm>
        </p:grpSpPr>
        <p:sp>
          <p:nvSpPr>
            <p:cNvPr id="270" name="Google Shape;270;p1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78" name="Google Shape;2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213" y="536625"/>
            <a:ext cx="5389575" cy="453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450" y="0"/>
            <a:ext cx="2430549" cy="2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9"/>
          <p:cNvSpPr txBox="1"/>
          <p:nvPr/>
        </p:nvSpPr>
        <p:spPr>
          <a:xfrm>
            <a:off x="7176475" y="579100"/>
            <a:ext cx="1504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 a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I want the robot to ask me for the </a:t>
            </a: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 fruit</a:t>
            </a: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to confirm that it understood me.</a:t>
            </a:r>
            <a:endParaRPr sz="1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advClick="0" advTm="20000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"/>
          <p:cNvSpPr/>
          <p:nvPr/>
        </p:nvSpPr>
        <p:spPr>
          <a:xfrm>
            <a:off x="5109650" y="826200"/>
            <a:ext cx="40344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286" name="Google Shape;286;p20"/>
          <p:cNvSpPr/>
          <p:nvPr/>
        </p:nvSpPr>
        <p:spPr>
          <a:xfrm>
            <a:off x="0" y="826200"/>
            <a:ext cx="1559100" cy="67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/>
          </p:nvPr>
        </p:nvSpPr>
        <p:spPr>
          <a:xfrm>
            <a:off x="1231250" y="385537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Demo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88" name="Google Shape;288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cxnSp>
        <p:nvCxnSpPr>
          <p:cNvPr id="289" name="Google Shape;289;p20"/>
          <p:cNvCxnSpPr/>
          <p:nvPr/>
        </p:nvCxnSpPr>
        <p:spPr>
          <a:xfrm rot="10800000">
            <a:off x="8567425" y="307075"/>
            <a:ext cx="1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0" name="Google Shape;290;p20"/>
          <p:cNvGrpSpPr/>
          <p:nvPr/>
        </p:nvGrpSpPr>
        <p:grpSpPr>
          <a:xfrm>
            <a:off x="785669" y="380433"/>
            <a:ext cx="445578" cy="445773"/>
            <a:chOff x="557511" y="3214925"/>
            <a:chExt cx="719836" cy="720150"/>
          </a:xfrm>
        </p:grpSpPr>
        <p:sp>
          <p:nvSpPr>
            <p:cNvPr id="291" name="Google Shape;291;p2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" name="Video de WhatsApp 2022-11-23 a las 23.24.19">
            <a:hlinkClick r:id="" action="ppaction://media"/>
            <a:extLst>
              <a:ext uri="{FF2B5EF4-FFF2-40B4-BE49-F238E27FC236}">
                <a16:creationId xmlns:a16="http://schemas.microsoft.com/office/drawing/2014/main" id="{ECE21510-D4A6-96D5-DA29-4DBA910870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2915" y="1300087"/>
            <a:ext cx="5363935" cy="3017213"/>
          </a:xfrm>
          <a:prstGeom prst="rect">
            <a:avLst/>
          </a:prstGeom>
        </p:spPr>
      </p:pic>
    </p:spTree>
  </p:cSld>
  <p:clrMapOvr>
    <a:masterClrMapping/>
  </p:clrMapOvr>
  <p:transition advClick="0" advTm="20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</Words>
  <Application>Microsoft Office PowerPoint</Application>
  <PresentationFormat>Presentación en pantalla (16:9)</PresentationFormat>
  <Paragraphs>130</Paragraphs>
  <Slides>12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Quattrocento Sans</vt:lpstr>
      <vt:lpstr>Lora</vt:lpstr>
      <vt:lpstr>Calibri</vt:lpstr>
      <vt:lpstr>Viola template</vt:lpstr>
      <vt:lpstr>Sprint Review</vt:lpstr>
      <vt:lpstr>User stories in this sprint</vt:lpstr>
      <vt:lpstr>Velocity chart</vt:lpstr>
      <vt:lpstr>Team’s velocity</vt:lpstr>
      <vt:lpstr>Burn-down charts</vt:lpstr>
      <vt:lpstr>Incomplete user story</vt:lpstr>
      <vt:lpstr>Activity Diagram</vt:lpstr>
      <vt:lpstr>Activity Diagram</vt:lpstr>
      <vt:lpstr>Demo</vt:lpstr>
      <vt:lpstr>Retrospective</vt:lpstr>
      <vt:lpstr>SMART goal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</dc:title>
  <cp:lastModifiedBy>Encarna Nuñez Ortega</cp:lastModifiedBy>
  <cp:revision>1</cp:revision>
  <dcterms:modified xsi:type="dcterms:W3CDTF">2022-11-24T11:00:56Z</dcterms:modified>
</cp:coreProperties>
</file>